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7" r:id="rId2"/>
    <p:sldId id="343" r:id="rId3"/>
    <p:sldId id="338" r:id="rId4"/>
    <p:sldId id="337" r:id="rId5"/>
    <p:sldId id="344" r:id="rId6"/>
    <p:sldId id="345" r:id="rId7"/>
    <p:sldId id="340" r:id="rId8"/>
    <p:sldId id="339" r:id="rId9"/>
    <p:sldId id="341" r:id="rId10"/>
    <p:sldId id="347" r:id="rId11"/>
    <p:sldId id="346" r:id="rId12"/>
    <p:sldId id="348" r:id="rId13"/>
    <p:sldId id="349" r:id="rId14"/>
    <p:sldId id="350" r:id="rId15"/>
    <p:sldId id="351" r:id="rId16"/>
    <p:sldId id="353" r:id="rId17"/>
    <p:sldId id="352" r:id="rId18"/>
    <p:sldId id="335" r:id="rId19"/>
    <p:sldId id="321" r:id="rId20"/>
    <p:sldId id="260" r:id="rId21"/>
    <p:sldId id="261" r:id="rId22"/>
    <p:sldId id="262" r:id="rId23"/>
    <p:sldId id="270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6" r:id="rId34"/>
    <p:sldId id="287" r:id="rId35"/>
    <p:sldId id="336" r:id="rId36"/>
    <p:sldId id="354" r:id="rId37"/>
    <p:sldId id="355" r:id="rId38"/>
    <p:sldId id="356" r:id="rId39"/>
    <p:sldId id="357" r:id="rId40"/>
    <p:sldId id="362" r:id="rId41"/>
    <p:sldId id="323" r:id="rId4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2" autoAdjust="0"/>
    <p:restoredTop sz="94671" autoAdjust="0"/>
  </p:normalViewPr>
  <p:slideViewPr>
    <p:cSldViewPr>
      <p:cViewPr varScale="1">
        <p:scale>
          <a:sx n="83" d="100"/>
          <a:sy n="83" d="100"/>
        </p:scale>
        <p:origin x="-1421" y="-14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122D9D-4F87-4475-9FF3-2588B23B610F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1DFD8F-7380-4E3B-8478-AFC7D15F2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640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554D1C-1E9F-4C99-9514-0520DCEEC92B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4096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4C6997-55A2-41BE-92B0-B43CA467E3F9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F43AC6-1606-4204-967B-501AD7269957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0819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F43AC6-1606-4204-967B-501AD7269957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9763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297031-2E28-4AA5-9EDB-733F8FBCFCFB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F6D3E6-81E8-4791-B6AE-D13978D11959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3A6977-1EE5-4970-ACED-214B37BDB8E1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626CD0-AA02-480F-A4A1-24071C46C78F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B3FEB9-3801-486F-9DD9-41F4B913909B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43BD54-A602-431E-A56D-573447CCA7A5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44ECBB-FE4B-47BC-9436-A3E1E84A3A96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E48C85-F9F0-4B9E-81F4-3195ED2EFFC1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9BA23D-ECF6-41AB-9E4E-5998E71B1E49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B5F980-DFFD-4B7B-A7F3-773B5AB05296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979417-750C-42E2-9159-8E8A50DC29FE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89CA8D-2019-4DFA-926A-4ACC0C62F85F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07A1BB-C664-47BC-A027-E88585CB8818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E03DE1-40E7-444C-9986-0D1EDDA53335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6C4FC8-5D07-47E9-8F5D-DAAAF8DA7590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CF4D72-8271-426B-B10E-13C149D45EE9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60623A-86FC-4C32-97FC-9621504ED458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0281E0-3AFC-46AA-8043-49AA5756E9BE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D14CA-75F3-4BE8-903F-6839CBC2A67F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www.interpreter-training.com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E8B97-7D14-471B-823F-7F7B0FAE3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916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12D6B-FD5A-4B2A-A23A-4450CA14202D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www.interpreter-training.com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E8B97-7D14-471B-823F-7F7B0FAE3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924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5D5A-026E-4D60-824F-B97E1E248029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www.interpreter-training.com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E8B97-7D14-471B-823F-7F7B0FAE3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1611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609600"/>
            <a:ext cx="6096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819400" y="1981200"/>
            <a:ext cx="29718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0" y="1981200"/>
            <a:ext cx="2971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BFEB2-7F77-4983-A42C-7496491CADE7}" type="datetime1">
              <a:rPr lang="en-US" smtClean="0"/>
              <a:t>11/21/2013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www.interpreter-training.com</a:t>
            </a: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2E907-7B12-47BD-994C-09E69FA743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076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609600"/>
            <a:ext cx="6096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819400" y="1981200"/>
            <a:ext cx="2971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943600" y="1981200"/>
            <a:ext cx="29718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619A6-52F0-4AAA-8068-992115406691}" type="datetime1">
              <a:rPr lang="en-US" smtClean="0"/>
              <a:t>11/21/2013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www.interpreter-training.com</a:t>
            </a: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6EEDF-CB6A-4CA7-B17E-8AEFDF39D3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854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47442-59AF-4301-B4B9-2D6C04250B1A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www.interpreter-training.com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E8B97-7D14-471B-823F-7F7B0FAE3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354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48CD6-D23F-41F6-B316-03E6FC51EC38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www.interpreter-training.com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E8B97-7D14-471B-823F-7F7B0FAE3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465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91F28-AE5C-4B7C-ACCD-9FECF1AA0239}" type="datetime1">
              <a:rPr lang="en-US" smtClean="0"/>
              <a:t>11/21/2013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www.interpreter-training.com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E8B97-7D14-471B-823F-7F7B0FAE3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74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4F5EA-A9B9-42BD-B9A3-5FDC1D4025D2}" type="datetime1">
              <a:rPr lang="en-US" smtClean="0"/>
              <a:t>11/21/2013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www.interpreter-training.com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E8B97-7D14-471B-823F-7F7B0FAE3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356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7D760-41E3-4CE4-A3D5-82ED9D47EB1E}" type="datetime1">
              <a:rPr lang="en-US" smtClean="0"/>
              <a:t>11/21/2013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www.interpreter-training.com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E8B97-7D14-471B-823F-7F7B0FAE3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075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DA304-16B5-48A1-8AC2-E2F0F6880CA0}" type="datetime1">
              <a:rPr lang="en-US" smtClean="0"/>
              <a:t>11/21/2013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www.interpreter-training.com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E8B97-7D14-471B-823F-7F7B0FAE3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776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C6BD7-282E-45DA-AA7A-E51EC9C7C173}" type="datetime1">
              <a:rPr lang="en-US" smtClean="0"/>
              <a:t>11/21/2013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www.interpreter-training.com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E8B97-7D14-471B-823F-7F7B0FAE3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138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8326-F6DD-4C2F-9A58-0FDDDA97FDF3}" type="datetime1">
              <a:rPr lang="en-US" smtClean="0"/>
              <a:t>11/21/2013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www.interpreter-training.com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E8B97-7D14-471B-823F-7F7B0FAE3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903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2C20F-6619-413A-951F-16E8F60AB24E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www.interpreter-training.com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E8B97-7D14-471B-823F-7F7B0FAE3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574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6"/>
          <p:cNvSpPr>
            <a:spLocks noGrp="1" noChangeArrowheads="1"/>
          </p:cNvSpPr>
          <p:nvPr>
            <p:ph type="ctrTitle"/>
          </p:nvPr>
        </p:nvSpPr>
        <p:spPr>
          <a:xfrm>
            <a:off x="762000" y="533400"/>
            <a:ext cx="6399213" cy="3352800"/>
          </a:xfrm>
        </p:spPr>
        <p:txBody>
          <a:bodyPr/>
          <a:lstStyle/>
          <a:p>
            <a:r>
              <a:rPr lang="en-US" dirty="0" smtClean="0"/>
              <a:t>Communication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103" name="Subtitle 7"/>
          <p:cNvSpPr>
            <a:spLocks noGrp="1"/>
          </p:cNvSpPr>
          <p:nvPr>
            <p:ph type="subTitle" idx="1"/>
          </p:nvPr>
        </p:nvSpPr>
        <p:spPr>
          <a:xfrm>
            <a:off x="1828800" y="3962400"/>
            <a:ext cx="4876800" cy="1143000"/>
          </a:xfrm>
        </p:spPr>
        <p:txBody>
          <a:bodyPr/>
          <a:lstStyle/>
          <a:p>
            <a:pPr algn="ctr"/>
            <a:r>
              <a:rPr lang="en-US" sz="3200" i="1" dirty="0" smtClean="0"/>
              <a:t>Breaking Language Barriers in Medicine</a:t>
            </a:r>
            <a:r>
              <a:rPr lang="en-US" i="1" dirty="0" smtClean="0"/>
              <a:t>™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www.interpreter-training.com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66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Conduit in the Medical Setting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Provider is ultimately responsible for patients understanding; i.e. same language</a:t>
            </a:r>
          </a:p>
          <a:p>
            <a:r>
              <a:rPr lang="en-US" dirty="0" smtClean="0"/>
              <a:t>Interpreter must recognize that accurate communication requires:</a:t>
            </a:r>
          </a:p>
          <a:p>
            <a:pPr lvl="1"/>
            <a:r>
              <a:rPr lang="en-US" dirty="0" smtClean="0"/>
              <a:t>Equivalence of concepts</a:t>
            </a:r>
          </a:p>
          <a:p>
            <a:pPr lvl="1"/>
            <a:r>
              <a:rPr lang="en-US" dirty="0" smtClean="0"/>
              <a:t>Knowledge of Cultural Context</a:t>
            </a:r>
          </a:p>
          <a:p>
            <a:pPr lvl="1"/>
            <a:r>
              <a:rPr lang="en-US" dirty="0" smtClean="0"/>
              <a:t>Patient’s Background </a:t>
            </a:r>
          </a:p>
          <a:p>
            <a:pPr lvl="1"/>
            <a:r>
              <a:rPr lang="en-US" dirty="0" smtClean="0"/>
              <a:t>Medical Culture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www.interpreter-training.com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274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Interpreter as a Clarifier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Don't rush to judgment!</a:t>
            </a:r>
          </a:p>
          <a:p>
            <a:r>
              <a:rPr lang="en-US" dirty="0" smtClean="0"/>
              <a:t>Intervention is justified only when misunderstanding is occurring after appropriate linguistic conversion:</a:t>
            </a:r>
          </a:p>
          <a:p>
            <a:pPr lvl="1"/>
            <a:r>
              <a:rPr lang="en-US" dirty="0" smtClean="0"/>
              <a:t>Register</a:t>
            </a:r>
          </a:p>
          <a:p>
            <a:pPr lvl="1"/>
            <a:r>
              <a:rPr lang="en-US" dirty="0" smtClean="0"/>
              <a:t>No appropriate linguistic equivalent</a:t>
            </a:r>
          </a:p>
          <a:p>
            <a:pPr lvl="1"/>
            <a:r>
              <a:rPr lang="en-US" dirty="0" smtClean="0"/>
              <a:t>Patient’s level of education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www.interpreter-training.com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934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Overcoming barriers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clarification is needed, keep everyone in the loop:</a:t>
            </a:r>
          </a:p>
          <a:p>
            <a:r>
              <a:rPr lang="en-US" dirty="0" smtClean="0"/>
              <a:t>Transparency</a:t>
            </a:r>
          </a:p>
          <a:p>
            <a:pPr lvl="1"/>
            <a:r>
              <a:rPr lang="en-US" dirty="0" smtClean="0"/>
              <a:t>Switch from 1</a:t>
            </a:r>
            <a:r>
              <a:rPr lang="en-US" baseline="30000" dirty="0" smtClean="0"/>
              <a:t>st</a:t>
            </a:r>
            <a:r>
              <a:rPr lang="en-US" dirty="0" smtClean="0"/>
              <a:t> to 3</a:t>
            </a:r>
            <a:r>
              <a:rPr lang="en-US" baseline="30000" dirty="0" smtClean="0"/>
              <a:t>rd</a:t>
            </a:r>
            <a:r>
              <a:rPr lang="en-US" dirty="0" smtClean="0"/>
              <a:t> person</a:t>
            </a:r>
          </a:p>
          <a:p>
            <a:pPr lvl="1"/>
            <a:r>
              <a:rPr lang="en-US" dirty="0" smtClean="0"/>
              <a:t>Inform parties about the purpose of your intervention</a:t>
            </a:r>
          </a:p>
          <a:p>
            <a:pPr lvl="1"/>
            <a:r>
              <a:rPr lang="en-US" dirty="0" smtClean="0"/>
              <a:t>Be brief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www.interpreter-training.com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456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Overcoming Barriers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definitions</a:t>
            </a:r>
          </a:p>
          <a:p>
            <a:r>
              <a:rPr lang="en-US" dirty="0" smtClean="0"/>
              <a:t>Paint word pictures</a:t>
            </a:r>
          </a:p>
          <a:p>
            <a:r>
              <a:rPr lang="en-US" dirty="0" smtClean="0"/>
              <a:t>Adjust the register </a:t>
            </a:r>
          </a:p>
          <a:p>
            <a:r>
              <a:rPr lang="en-US" dirty="0" smtClean="0"/>
              <a:t>Check for understanding</a:t>
            </a:r>
          </a:p>
          <a:p>
            <a:r>
              <a:rPr lang="en-US" dirty="0" smtClean="0"/>
              <a:t>Suggest appropriate register use by provider</a:t>
            </a:r>
          </a:p>
          <a:p>
            <a:r>
              <a:rPr lang="en-US" dirty="0" smtClean="0"/>
              <a:t>Return to Conduit Role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www.interpreter-training.com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439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Interpreter as an Advocate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Interpreter acts on behalf of the patient</a:t>
            </a:r>
          </a:p>
          <a:p>
            <a:r>
              <a:rPr lang="en-US" dirty="0" smtClean="0"/>
              <a:t>Outside the medical interaction</a:t>
            </a:r>
          </a:p>
          <a:p>
            <a:r>
              <a:rPr lang="en-US" dirty="0" smtClean="0"/>
              <a:t>Help deal with systemic barrier only:</a:t>
            </a:r>
          </a:p>
          <a:p>
            <a:pPr lvl="1"/>
            <a:r>
              <a:rPr lang="en-US" dirty="0" smtClean="0"/>
              <a:t>Insurance</a:t>
            </a:r>
          </a:p>
          <a:p>
            <a:pPr lvl="1"/>
            <a:r>
              <a:rPr lang="en-US" dirty="0" smtClean="0"/>
              <a:t>Medicaid</a:t>
            </a:r>
          </a:p>
          <a:p>
            <a:pPr lvl="1"/>
            <a:r>
              <a:rPr lang="en-US" dirty="0" smtClean="0"/>
              <a:t>Prescription Filling</a:t>
            </a:r>
          </a:p>
          <a:p>
            <a:pPr lvl="1"/>
            <a:r>
              <a:rPr lang="en-US" dirty="0" smtClean="0"/>
              <a:t>Access to Diagnostic Providers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www.interpreter-training.com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687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Interpreter as a Cultural Broker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communication is clearly failing due to:</a:t>
            </a:r>
          </a:p>
          <a:p>
            <a:r>
              <a:rPr lang="en-US" dirty="0" smtClean="0"/>
              <a:t>Cultural</a:t>
            </a:r>
          </a:p>
          <a:p>
            <a:r>
              <a:rPr lang="en-US" dirty="0" smtClean="0"/>
              <a:t>Religious </a:t>
            </a:r>
          </a:p>
          <a:p>
            <a:r>
              <a:rPr lang="en-US" dirty="0" smtClean="0"/>
              <a:t>Social beliefs regarding Illness and Cures</a:t>
            </a:r>
          </a:p>
          <a:p>
            <a:r>
              <a:rPr lang="en-US" dirty="0" smtClean="0"/>
              <a:t>Provide both parties with cultural information to promote understanding of the message.</a:t>
            </a:r>
          </a:p>
          <a:p>
            <a:r>
              <a:rPr lang="en-US" dirty="0" smtClean="0"/>
              <a:t>Return to Conduit Role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www.interpreter-training.com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81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24600" cy="1143000"/>
          </a:xfrm>
        </p:spPr>
        <p:txBody>
          <a:bodyPr/>
          <a:lstStyle/>
          <a:p>
            <a:r>
              <a:rPr lang="en-US" dirty="0" smtClean="0"/>
              <a:t>What’s my role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www.interpreter-training.com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981200" y="4800600"/>
            <a:ext cx="5181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CONDUIT</a:t>
            </a:r>
            <a:endParaRPr lang="en-US" sz="5400" b="1" dirty="0"/>
          </a:p>
        </p:txBody>
      </p:sp>
      <p:sp>
        <p:nvSpPr>
          <p:cNvPr id="8" name="Rectangle 7"/>
          <p:cNvSpPr/>
          <p:nvPr/>
        </p:nvSpPr>
        <p:spPr>
          <a:xfrm>
            <a:off x="2286000" y="3886200"/>
            <a:ext cx="4495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CLARIFIER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2895600" y="2941320"/>
            <a:ext cx="3352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CULTURAL BROKER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733800" y="2017776"/>
            <a:ext cx="1828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ADVOCATE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3078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6962"/>
          </a:xfrm>
        </p:spPr>
        <p:txBody>
          <a:bodyPr>
            <a:normAutofit/>
          </a:bodyPr>
          <a:lstStyle/>
          <a:p>
            <a:r>
              <a:rPr lang="en-US" sz="6600" dirty="0" smtClean="0"/>
              <a:t>So you want to  be </a:t>
            </a:r>
            <a:br>
              <a:rPr lang="en-US" sz="6600" dirty="0" smtClean="0"/>
            </a:br>
            <a:r>
              <a:rPr lang="en-US" sz="6600" dirty="0" smtClean="0"/>
              <a:t>an Interpreter?</a:t>
            </a:r>
            <a:endParaRPr lang="en-US" sz="6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www.interpreter-training.com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3258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6000" dirty="0" smtClean="0"/>
              <a:t>Interpreting Style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Are you:</a:t>
            </a:r>
            <a:endParaRPr lang="en-US" sz="2000" dirty="0" smtClean="0"/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sz="4000" dirty="0" smtClean="0"/>
              <a:t>Intuitive</a:t>
            </a:r>
          </a:p>
          <a:p>
            <a:pPr lvl="1"/>
            <a:endParaRPr lang="en-US" sz="3200" dirty="0"/>
          </a:p>
          <a:p>
            <a:pPr lvl="1"/>
            <a:r>
              <a:rPr lang="en-US" sz="4000" dirty="0" smtClean="0"/>
              <a:t>Counter-intuitive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www.interpreter-training.com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96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111691B0-1C5F-4637-8487-663B6D83DD14}" type="datetime1">
              <a:rPr lang="en-US" smtClean="0"/>
              <a:pPr/>
              <a:t>11/21/2013</a:t>
            </a:fld>
            <a:endParaRPr lang="en-US" smtClean="0"/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C5CEC1-28D0-41AE-921D-A79DAED6081D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69342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5400" b="1" dirty="0" smtClean="0"/>
              <a:t>Agustin’s Golden Rule </a:t>
            </a:r>
            <a:r>
              <a:rPr lang="en-US" sz="4800" b="1" dirty="0" smtClean="0"/>
              <a:t/>
            </a:r>
            <a:br>
              <a:rPr lang="en-US" sz="4800" b="1" dirty="0" smtClean="0"/>
            </a:br>
            <a:endParaRPr lang="en-US" sz="4800" b="1" dirty="0" smtClean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086600" cy="1143000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sz="4200" dirty="0" smtClean="0"/>
              <a:t>Did you hear what you just said?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8200" name="Picture 8" descr="C:\Program Files\Microsoft Office\Clipart\Pub60Cor\BD19986_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2971800"/>
            <a:ext cx="1773238" cy="262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82991812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 autoUpdateAnimBg="0"/>
      <p:bldP spid="8199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communication?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Merriam-Webster: the </a:t>
            </a:r>
            <a:r>
              <a:rPr lang="en-US" dirty="0"/>
              <a:t>act or process of using words, sounds, signs, or behaviors to express or exchange information or to express your ideas, thoughts, feelings, etc., to someone </a:t>
            </a:r>
            <a:r>
              <a:rPr lang="en-US" dirty="0" smtClean="0"/>
              <a:t>else</a:t>
            </a:r>
          </a:p>
          <a:p>
            <a:r>
              <a:rPr lang="en-US" dirty="0" smtClean="0"/>
              <a:t>Oxford: </a:t>
            </a:r>
            <a:r>
              <a:rPr lang="en-US" dirty="0"/>
              <a:t>the imparting or exchanging of information or </a:t>
            </a:r>
            <a:r>
              <a:rPr lang="en-US" dirty="0" smtClean="0"/>
              <a:t>news; the </a:t>
            </a:r>
            <a:r>
              <a:rPr lang="en-US" dirty="0"/>
              <a:t>successful conveying or sharing of ideas and feelings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www.interpreter-training.com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4357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72390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David Kolb’s Learning Cycle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066800"/>
            <a:ext cx="7239000" cy="5105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Stages of the Learning Cycle.</a:t>
            </a:r>
          </a:p>
          <a:p>
            <a:pPr eaLnBrk="1" hangingPunct="1"/>
            <a:r>
              <a:rPr lang="en-US" b="1" u="sng" dirty="0" smtClean="0"/>
              <a:t>Experiencing</a:t>
            </a:r>
            <a:r>
              <a:rPr lang="en-US" dirty="0" smtClean="0"/>
              <a:t>: Carry out the task without reflection, just intention.</a:t>
            </a:r>
          </a:p>
          <a:p>
            <a:pPr eaLnBrk="1" hangingPunct="1"/>
            <a:r>
              <a:rPr lang="en-US" b="1" u="sng" dirty="0" smtClean="0"/>
              <a:t>Reflection</a:t>
            </a:r>
            <a:r>
              <a:rPr lang="en-US" dirty="0" smtClean="0"/>
              <a:t>: Stepping back from task &amp; review what’s been done and experienced.</a:t>
            </a:r>
          </a:p>
          <a:p>
            <a:pPr eaLnBrk="1" hangingPunct="1"/>
            <a:r>
              <a:rPr lang="en-US" b="1" u="sng" dirty="0" smtClean="0"/>
              <a:t>Conceptualization</a:t>
            </a:r>
            <a:r>
              <a:rPr lang="en-US" dirty="0" smtClean="0"/>
              <a:t>: Interpreting events noticed. Use theory for framing events.</a:t>
            </a:r>
          </a:p>
          <a:p>
            <a:pPr eaLnBrk="1" hangingPunct="1"/>
            <a:endParaRPr lang="en-US" dirty="0" smtClean="0"/>
          </a:p>
          <a:p>
            <a:pPr eaLnBrk="1" hangingPunct="1">
              <a:buNone/>
            </a:pP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www.interpreter-training.com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33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www.interpreter-training.com</a:t>
            </a:r>
            <a:endParaRPr lang="en-US" dirty="0"/>
          </a:p>
        </p:txBody>
      </p:sp>
      <p:sp>
        <p:nvSpPr>
          <p:cNvPr id="74754" name="Oval 1026"/>
          <p:cNvSpPr>
            <a:spLocks noChangeArrowheads="1"/>
          </p:cNvSpPr>
          <p:nvPr/>
        </p:nvSpPr>
        <p:spPr bwMode="auto">
          <a:xfrm>
            <a:off x="3554397" y="1270871"/>
            <a:ext cx="1447800" cy="1295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Language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Expertise</a:t>
            </a:r>
          </a:p>
        </p:txBody>
      </p:sp>
      <p:sp>
        <p:nvSpPr>
          <p:cNvPr id="74755" name="Oval 1027"/>
          <p:cNvSpPr>
            <a:spLocks noChangeArrowheads="1"/>
          </p:cNvSpPr>
          <p:nvPr/>
        </p:nvSpPr>
        <p:spPr bwMode="auto">
          <a:xfrm>
            <a:off x="1721420" y="4416641"/>
            <a:ext cx="1295400" cy="1295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Innate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Talent</a:t>
            </a:r>
          </a:p>
        </p:txBody>
      </p:sp>
      <p:sp>
        <p:nvSpPr>
          <p:cNvPr id="74756" name="Oval 1028"/>
          <p:cNvSpPr>
            <a:spLocks noChangeArrowheads="1"/>
          </p:cNvSpPr>
          <p:nvPr/>
        </p:nvSpPr>
        <p:spPr bwMode="auto">
          <a:xfrm>
            <a:off x="6075285" y="4495800"/>
            <a:ext cx="137160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Interpreting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Techniques</a:t>
            </a:r>
          </a:p>
        </p:txBody>
      </p:sp>
      <p:sp>
        <p:nvSpPr>
          <p:cNvPr id="74757" name="Line 1029"/>
          <p:cNvSpPr>
            <a:spLocks noChangeShapeType="1"/>
          </p:cNvSpPr>
          <p:nvPr/>
        </p:nvSpPr>
        <p:spPr bwMode="auto">
          <a:xfrm flipV="1">
            <a:off x="2623351" y="2438400"/>
            <a:ext cx="1295400" cy="2057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4758" name="Line 1030"/>
          <p:cNvSpPr>
            <a:spLocks noChangeShapeType="1"/>
          </p:cNvSpPr>
          <p:nvPr/>
        </p:nvSpPr>
        <p:spPr bwMode="auto">
          <a:xfrm>
            <a:off x="4876800" y="2255668"/>
            <a:ext cx="1676400" cy="231633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4759" name="Line 1031"/>
          <p:cNvSpPr>
            <a:spLocks noChangeShapeType="1"/>
          </p:cNvSpPr>
          <p:nvPr/>
        </p:nvSpPr>
        <p:spPr bwMode="auto">
          <a:xfrm flipH="1">
            <a:off x="3016820" y="5064341"/>
            <a:ext cx="3079180" cy="887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79" name="Text Box 1032"/>
          <p:cNvSpPr txBox="1">
            <a:spLocks noChangeArrowheads="1"/>
          </p:cNvSpPr>
          <p:nvPr/>
        </p:nvSpPr>
        <p:spPr bwMode="auto">
          <a:xfrm>
            <a:off x="100614" y="381000"/>
            <a:ext cx="683358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7180" name="Text Box 1033"/>
          <p:cNvSpPr txBox="1">
            <a:spLocks noChangeArrowheads="1"/>
          </p:cNvSpPr>
          <p:nvPr/>
        </p:nvSpPr>
        <p:spPr bwMode="auto">
          <a:xfrm>
            <a:off x="100614" y="152400"/>
            <a:ext cx="8610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folHlink"/>
                </a:solidFill>
                <a:latin typeface="Tahoma" pitchFamily="34" charset="0"/>
              </a:rPr>
              <a:t>DO I HAVE WHAT </a:t>
            </a:r>
            <a:r>
              <a:rPr lang="en-US" sz="3200" b="1" dirty="0" smtClean="0">
                <a:solidFill>
                  <a:schemeClr val="folHlink"/>
                </a:solidFill>
                <a:latin typeface="Tahoma" pitchFamily="34" charset="0"/>
              </a:rPr>
              <a:t>IT </a:t>
            </a:r>
            <a:r>
              <a:rPr lang="en-US" sz="3200" b="1" dirty="0">
                <a:solidFill>
                  <a:schemeClr val="folHlink"/>
                </a:solidFill>
                <a:latin typeface="Tahoma" pitchFamily="34" charset="0"/>
              </a:rPr>
              <a:t>TAKES?</a:t>
            </a:r>
          </a:p>
        </p:txBody>
      </p:sp>
      <p:sp>
        <p:nvSpPr>
          <p:cNvPr id="74762" name="Text Box 1034"/>
          <p:cNvSpPr txBox="1">
            <a:spLocks noChangeArrowheads="1"/>
          </p:cNvSpPr>
          <p:nvPr/>
        </p:nvSpPr>
        <p:spPr bwMode="auto">
          <a:xfrm>
            <a:off x="3429000" y="904158"/>
            <a:ext cx="220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dirty="0">
                <a:latin typeface="Tahoma" pitchFamily="34" charset="0"/>
              </a:rPr>
              <a:t>  KNOWLEDGE</a:t>
            </a:r>
          </a:p>
        </p:txBody>
      </p:sp>
      <p:sp>
        <p:nvSpPr>
          <p:cNvPr id="74764" name="Text Box 1036"/>
          <p:cNvSpPr txBox="1">
            <a:spLocks noChangeArrowheads="1"/>
          </p:cNvSpPr>
          <p:nvPr/>
        </p:nvSpPr>
        <p:spPr bwMode="auto">
          <a:xfrm>
            <a:off x="1096392" y="4052887"/>
            <a:ext cx="1216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dirty="0">
                <a:latin typeface="Tahoma" pitchFamily="34" charset="0"/>
              </a:rPr>
              <a:t>ABILITIES</a:t>
            </a:r>
          </a:p>
        </p:txBody>
      </p:sp>
      <p:sp>
        <p:nvSpPr>
          <p:cNvPr id="74765" name="Rectangle 1037"/>
          <p:cNvSpPr>
            <a:spLocks noChangeArrowheads="1"/>
          </p:cNvSpPr>
          <p:nvPr/>
        </p:nvSpPr>
        <p:spPr bwMode="auto">
          <a:xfrm>
            <a:off x="7239000" y="4022555"/>
            <a:ext cx="952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800" dirty="0">
                <a:latin typeface="Tahoma" pitchFamily="34" charset="0"/>
              </a:rPr>
              <a:t>SKILLS</a:t>
            </a:r>
          </a:p>
        </p:txBody>
      </p:sp>
    </p:spTree>
    <p:extLst>
      <p:ext uri="{BB962C8B-B14F-4D97-AF65-F5344CB8AC3E}">
        <p14:creationId xmlns:p14="http://schemas.microsoft.com/office/powerpoint/2010/main" val="274362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4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4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4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4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4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4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 animBg="1" autoUpdateAnimBg="0"/>
      <p:bldP spid="74755" grpId="0" animBg="1" autoUpdateAnimBg="0"/>
      <p:bldP spid="74756" grpId="0" animBg="1" autoUpdateAnimBg="0"/>
      <p:bldP spid="74757" grpId="0" animBg="1"/>
      <p:bldP spid="74758" grpId="0" animBg="1"/>
      <p:bldP spid="74759" grpId="0" animBg="1"/>
      <p:bldP spid="74762" grpId="0" autoUpdateAnimBg="0"/>
      <p:bldP spid="74764" grpId="0" autoUpdateAnimBg="0"/>
      <p:bldP spid="74765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68580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David Kolb’s Learning Cycle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719831" y="1143000"/>
            <a:ext cx="7010400" cy="3581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dirty="0" smtClean="0"/>
              <a:t>Stages of the Learning Cycle.</a:t>
            </a:r>
          </a:p>
          <a:p>
            <a:pPr eaLnBrk="1" hangingPunct="1">
              <a:buFont typeface="Wingdings" pitchFamily="2" charset="2"/>
              <a:buNone/>
            </a:pPr>
            <a:endParaRPr lang="en-US" sz="2400" dirty="0" smtClean="0"/>
          </a:p>
          <a:p>
            <a:pPr eaLnBrk="1" hangingPunct="1"/>
            <a:r>
              <a:rPr lang="en-US" sz="2400" b="1" u="sng" dirty="0" smtClean="0"/>
              <a:t>Experiencing</a:t>
            </a:r>
            <a:r>
              <a:rPr lang="en-US" sz="2400" dirty="0" smtClean="0"/>
              <a:t>: Carry out the task without reflection, just intention.</a:t>
            </a:r>
          </a:p>
          <a:p>
            <a:pPr eaLnBrk="1" hangingPunct="1"/>
            <a:r>
              <a:rPr lang="en-US" sz="2400" b="1" u="sng" dirty="0" smtClean="0"/>
              <a:t>Reflection</a:t>
            </a:r>
            <a:r>
              <a:rPr lang="en-US" sz="2400" dirty="0" smtClean="0"/>
              <a:t>: Stepping back from task &amp; review what’s been done and experienced.</a:t>
            </a:r>
          </a:p>
          <a:p>
            <a:pPr eaLnBrk="1" hangingPunct="1"/>
            <a:r>
              <a:rPr lang="en-US" sz="2400" b="1" u="sng" dirty="0" smtClean="0"/>
              <a:t>Conceptualization</a:t>
            </a:r>
            <a:r>
              <a:rPr lang="en-US" sz="2400" dirty="0" smtClean="0"/>
              <a:t>: Interpreting events noticed. Use theory for framing events.</a:t>
            </a:r>
          </a:p>
          <a:p>
            <a:pPr eaLnBrk="1" hangingPunct="1">
              <a:buFont typeface="Wingdings" pitchFamily="2" charset="2"/>
              <a:buNone/>
            </a:pPr>
            <a:endParaRPr lang="en-US" sz="2400" dirty="0" smtClean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www.interpreter-training.com</a:t>
            </a:r>
            <a:endParaRPr lang="en-US" dirty="0"/>
          </a:p>
        </p:txBody>
      </p:sp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533400" y="4468812"/>
            <a:ext cx="7772400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en-US" sz="3200" b="1" u="sng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Planning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: Taking new understanding and      deciding actions required to refine task.</a:t>
            </a:r>
          </a:p>
        </p:txBody>
      </p:sp>
    </p:spTree>
    <p:extLst>
      <p:ext uri="{BB962C8B-B14F-4D97-AF65-F5344CB8AC3E}">
        <p14:creationId xmlns:p14="http://schemas.microsoft.com/office/powerpoint/2010/main" val="55290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 autoUpdateAnimBg="0"/>
      <p:bldP spid="73733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6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6096000" cy="1752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6000" dirty="0" smtClean="0"/>
              <a:t>Consecutive Interpretation</a:t>
            </a:r>
          </a:p>
        </p:txBody>
      </p:sp>
      <p:sp>
        <p:nvSpPr>
          <p:cNvPr id="11271" name="Rectangle 7"/>
          <p:cNvSpPr>
            <a:spLocks noGrp="1" noChangeArrowheads="1"/>
          </p:cNvSpPr>
          <p:nvPr>
            <p:ph idx="1"/>
          </p:nvPr>
        </p:nvSpPr>
        <p:spPr>
          <a:xfrm>
            <a:off x="685800" y="2133600"/>
            <a:ext cx="7086600" cy="3352800"/>
          </a:xfrm>
        </p:spPr>
        <p:txBody>
          <a:bodyPr/>
          <a:lstStyle/>
          <a:p>
            <a:pPr eaLnBrk="1" hangingPunct="1"/>
            <a:endParaRPr lang="en-US" sz="3600" dirty="0" smtClean="0"/>
          </a:p>
          <a:p>
            <a:pPr eaLnBrk="1" hangingPunct="1"/>
            <a:r>
              <a:rPr lang="en-US" sz="4000" dirty="0" smtClean="0"/>
              <a:t>Improve your AIM</a:t>
            </a:r>
          </a:p>
          <a:p>
            <a:pPr lvl="1" eaLnBrk="1" hangingPunct="1"/>
            <a:r>
              <a:rPr lang="en-US" sz="4000" dirty="0" smtClean="0"/>
              <a:t>Attend</a:t>
            </a:r>
          </a:p>
          <a:p>
            <a:pPr lvl="2" eaLnBrk="1" hangingPunct="1"/>
            <a:r>
              <a:rPr lang="en-US" sz="4000" dirty="0" smtClean="0"/>
              <a:t>Sorry, you must pay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www.interpreter-training.com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847679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2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autoUpdateAnimBg="0"/>
      <p:bldP spid="11271" grpId="0" build="p" bldLvl="2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6705600" cy="25908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4400" dirty="0" smtClean="0">
                <a:solidFill>
                  <a:schemeClr val="tx1"/>
                </a:solidFill>
              </a:rPr>
              <a:t>Consecutive is the Most Reliable </a:t>
            </a:r>
            <a:br>
              <a:rPr lang="en-US" sz="4400" dirty="0" smtClean="0">
                <a:solidFill>
                  <a:schemeClr val="tx1"/>
                </a:solidFill>
              </a:rPr>
            </a:br>
            <a:r>
              <a:rPr lang="en-US" sz="4400" dirty="0" smtClean="0">
                <a:solidFill>
                  <a:schemeClr val="tx1"/>
                </a:solidFill>
              </a:rPr>
              <a:t>Form of Interpretation</a:t>
            </a:r>
            <a:r>
              <a:rPr lang="en-US" sz="3600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  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www.interpreter-training.com</a:t>
            </a:r>
            <a:endParaRPr lang="en-US" dirty="0"/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381000" y="3124200"/>
            <a:ext cx="74676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latin typeface="Arial" charset="0"/>
              </a:rPr>
              <a:t>Because the interpreter hears the </a:t>
            </a:r>
            <a:r>
              <a:rPr lang="en-US" sz="3600" b="1">
                <a:latin typeface="Arial" charset="0"/>
              </a:rPr>
              <a:t>complete </a:t>
            </a:r>
            <a:r>
              <a:rPr lang="en-US" sz="3600">
                <a:latin typeface="Arial" charset="0"/>
              </a:rPr>
              <a:t>thought </a:t>
            </a:r>
            <a:r>
              <a:rPr lang="en-US" sz="3600" i="1">
                <a:latin typeface="Arial" charset="0"/>
              </a:rPr>
              <a:t>before</a:t>
            </a:r>
            <a:r>
              <a:rPr lang="en-US" sz="3600">
                <a:latin typeface="Arial" charset="0"/>
              </a:rPr>
              <a:t> beginning to interpret</a:t>
            </a:r>
          </a:p>
        </p:txBody>
      </p:sp>
    </p:spTree>
    <p:extLst>
      <p:ext uri="{BB962C8B-B14F-4D97-AF65-F5344CB8AC3E}">
        <p14:creationId xmlns:p14="http://schemas.microsoft.com/office/powerpoint/2010/main" val="4891713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 autoUpdateAnimBg="0"/>
      <p:bldP spid="67587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5562600" cy="1447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5400" dirty="0" smtClean="0"/>
              <a:t>Consecutive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Patricia </a:t>
            </a:r>
            <a:r>
              <a:rPr lang="en-US" sz="2400" dirty="0" err="1" smtClean="0"/>
              <a:t>Michelsen</a:t>
            </a:r>
            <a:r>
              <a:rPr lang="en-US" sz="2400" dirty="0" smtClean="0"/>
              <a:t>-King </a:t>
            </a:r>
            <a:endParaRPr lang="en-US" sz="5400" dirty="0" smtClean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905001"/>
            <a:ext cx="7467600" cy="3124199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lnSpc>
                <a:spcPct val="90000"/>
              </a:lnSpc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sz="14400" b="1" dirty="0" smtClean="0"/>
              <a:t>More attention focused on Meaning the better the Recall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14400" b="1" dirty="0" smtClean="0"/>
          </a:p>
          <a:p>
            <a:pPr eaLnBrk="1" hangingPunct="1">
              <a:lnSpc>
                <a:spcPct val="90000"/>
              </a:lnSpc>
            </a:pPr>
            <a:r>
              <a:rPr lang="en-US" sz="14400" b="1" dirty="0" smtClean="0"/>
              <a:t>Basic skills: Attend &amp; Understand</a:t>
            </a:r>
          </a:p>
          <a:p>
            <a:pPr eaLnBrk="1" hangingPunct="1">
              <a:lnSpc>
                <a:spcPct val="90000"/>
              </a:lnSpc>
            </a:pPr>
            <a:endParaRPr lang="en-US" sz="11200" b="1" dirty="0" smtClean="0"/>
          </a:p>
          <a:p>
            <a:pPr eaLnBrk="1" hangingPunct="1">
              <a:lnSpc>
                <a:spcPct val="90000"/>
              </a:lnSpc>
              <a:buClr>
                <a:srgbClr val="99CC00"/>
              </a:buClr>
              <a:buFont typeface="Wingdings" pitchFamily="2" charset="2"/>
              <a:buNone/>
            </a:pPr>
            <a:endParaRPr lang="en-US" sz="11200" b="1" dirty="0" smtClean="0"/>
          </a:p>
          <a:p>
            <a:pPr eaLnBrk="1" hangingPunct="1">
              <a:lnSpc>
                <a:spcPct val="90000"/>
              </a:lnSpc>
              <a:buClr>
                <a:srgbClr val="99CC00"/>
              </a:buClr>
              <a:buFont typeface="Wingdings" pitchFamily="2" charset="2"/>
              <a:buNone/>
            </a:pPr>
            <a:endParaRPr lang="en-US" sz="11200" b="1" dirty="0" smtClean="0"/>
          </a:p>
          <a:p>
            <a:pPr eaLnBrk="1" hangingPunct="1">
              <a:lnSpc>
                <a:spcPct val="90000"/>
              </a:lnSpc>
              <a:buClr>
                <a:srgbClr val="99CC00"/>
              </a:buClr>
              <a:buFont typeface="Wingdings" pitchFamily="2" charset="2"/>
              <a:buNone/>
            </a:pPr>
            <a:r>
              <a:rPr lang="en-US" dirty="0" smtClean="0"/>
              <a:t>	 </a:t>
            </a:r>
          </a:p>
          <a:p>
            <a:pPr eaLnBrk="1" hangingPunct="1">
              <a:lnSpc>
                <a:spcPct val="90000"/>
              </a:lnSpc>
              <a:buClr>
                <a:srgbClr val="99CC00"/>
              </a:buClr>
              <a:buFont typeface="Wingdings" pitchFamily="2" charset="2"/>
              <a:buNone/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  <a:buClr>
                <a:srgbClr val="99CC00"/>
              </a:buClr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  <a:buClr>
                <a:srgbClr val="99CC00"/>
              </a:buClr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  <a:buClr>
                <a:srgbClr val="99CC00"/>
              </a:buClr>
              <a:buFont typeface="Wingdings" pitchFamily="2" charset="2"/>
              <a:buNone/>
            </a:pPr>
            <a:r>
              <a:rPr lang="en-US" sz="2000" dirty="0" smtClean="0"/>
              <a:t>  </a:t>
            </a:r>
          </a:p>
          <a:p>
            <a:pPr eaLnBrk="1" hangingPunct="1">
              <a:lnSpc>
                <a:spcPct val="90000"/>
              </a:lnSpc>
              <a:buClr>
                <a:srgbClr val="99CC00"/>
              </a:buClr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  <a:buClr>
                <a:srgbClr val="99CC00"/>
              </a:buClr>
            </a:pPr>
            <a:endParaRPr lang="en-US" sz="2000" dirty="0" smtClean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www.interpreter-training.com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371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613696" presetClass="entr" presetSubtype="5166088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1613696" presetClass="entr" presetSubtype="5166096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613696" presetClass="entr" presetSubtype="5166096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 autoUpdateAnimBg="0"/>
      <p:bldP spid="68611" grpId="0" uiExpand="1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Title 6"/>
          <p:cNvSpPr>
            <a:spLocks noGrp="1"/>
          </p:cNvSpPr>
          <p:nvPr>
            <p:ph type="title"/>
          </p:nvPr>
        </p:nvSpPr>
        <p:spPr>
          <a:xfrm>
            <a:off x="1066800" y="457200"/>
            <a:ext cx="4953000" cy="11430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Being there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209800"/>
            <a:ext cx="8458200" cy="2743200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 smtClean="0"/>
              <a:t>Understanding Original </a:t>
            </a:r>
            <a:r>
              <a:rPr lang="en-US" dirty="0" smtClean="0"/>
              <a:t>is essential. </a:t>
            </a:r>
          </a:p>
          <a:p>
            <a:pPr eaLnBrk="1" hangingPunct="1"/>
            <a:r>
              <a:rPr lang="en-US" dirty="0" smtClean="0"/>
              <a:t>It’s not the words, it’s:</a:t>
            </a:r>
            <a:r>
              <a:rPr lang="en-US" b="1" dirty="0" smtClean="0"/>
              <a:t> The Meaning,</a:t>
            </a:r>
            <a:r>
              <a:rPr lang="en-US" dirty="0" smtClean="0"/>
              <a:t>	</a:t>
            </a:r>
          </a:p>
          <a:p>
            <a:pPr eaLnBrk="1" hangingPunct="1"/>
            <a:r>
              <a:rPr lang="en-US" b="1" dirty="0" smtClean="0"/>
              <a:t>Ambiguity</a:t>
            </a:r>
            <a:r>
              <a:rPr lang="en-US" dirty="0" smtClean="0"/>
              <a:t> in language, context  is everything</a:t>
            </a:r>
          </a:p>
          <a:p>
            <a:pPr eaLnBrk="1" hangingPunct="1"/>
            <a:r>
              <a:rPr lang="en-US" dirty="0" smtClean="0"/>
              <a:t>Linguistic and </a:t>
            </a:r>
            <a:r>
              <a:rPr lang="en-US" b="1" dirty="0" smtClean="0"/>
              <a:t>Extra-linguistic</a:t>
            </a:r>
            <a:r>
              <a:rPr lang="en-US" dirty="0" smtClean="0"/>
              <a:t> knowledge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www.interpreter-training.com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4341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614848" presetClass="entr" presetSubtype="519064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1614848" presetClass="entr" presetSubtype="519064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614848" presetClass="entr" presetSubtype="519064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1614848" presetClass="entr" presetSubtype="519064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6248400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800" dirty="0" smtClean="0"/>
              <a:t>Idioms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500017" y="1905000"/>
            <a:ext cx="7772400" cy="3429000"/>
          </a:xfrm>
        </p:spPr>
        <p:txBody>
          <a:bodyPr/>
          <a:lstStyle/>
          <a:p>
            <a:pPr eaLnBrk="1" hangingPunct="1"/>
            <a:r>
              <a:rPr lang="en-US" dirty="0" smtClean="0"/>
              <a:t>How does this help?</a:t>
            </a:r>
          </a:p>
          <a:p>
            <a:pPr eaLnBrk="1" hangingPunct="1"/>
            <a:r>
              <a:rPr lang="en-US" dirty="0" smtClean="0"/>
              <a:t>Understanding interpretation</a:t>
            </a:r>
          </a:p>
          <a:p>
            <a:pPr lvl="1" eaLnBrk="1" hangingPunct="1"/>
            <a:r>
              <a:rPr lang="en-US" dirty="0" smtClean="0"/>
              <a:t>Intra-lingual interpretation </a:t>
            </a:r>
          </a:p>
          <a:p>
            <a:pPr lvl="1" eaLnBrk="1" hangingPunct="1"/>
            <a:r>
              <a:rPr lang="en-US" dirty="0" smtClean="0"/>
              <a:t>Inter-lingual interpretation</a:t>
            </a:r>
          </a:p>
          <a:p>
            <a:pPr lvl="1" eaLnBrk="1" hangingPunct="1"/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www.interpreter-training.com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73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6" dur="indefinite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40" dur="indefinite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utoUpdateAnimBg="0"/>
      <p:bldP spid="32771" grpId="0" build="p" bldLvl="2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6781800" cy="4876800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None/>
            </a:pPr>
            <a:r>
              <a:rPr lang="en-US" sz="5400" dirty="0" smtClean="0">
                <a:latin typeface="Algerian" pitchFamily="82" charset="0"/>
              </a:rPr>
              <a:t>“</a:t>
            </a:r>
            <a:r>
              <a:rPr lang="en-US" sz="5400" dirty="0" err="1" smtClean="0">
                <a:latin typeface="Algerian" pitchFamily="82" charset="0"/>
              </a:rPr>
              <a:t>rem</a:t>
            </a:r>
            <a:r>
              <a:rPr lang="en-US" sz="5400" dirty="0" smtClean="0">
                <a:latin typeface="Algerian" pitchFamily="82" charset="0"/>
              </a:rPr>
              <a:t> </a:t>
            </a:r>
            <a:r>
              <a:rPr lang="en-US" sz="5400" dirty="0" err="1" smtClean="0">
                <a:latin typeface="Algerian" pitchFamily="82" charset="0"/>
              </a:rPr>
              <a:t>tene</a:t>
            </a:r>
            <a:endParaRPr lang="en-US" sz="5400" dirty="0" smtClean="0">
              <a:latin typeface="Algerian" pitchFamily="82" charset="0"/>
            </a:endParaRPr>
          </a:p>
          <a:p>
            <a:pPr algn="ctr">
              <a:buFont typeface="Wingdings" pitchFamily="2" charset="2"/>
              <a:buNone/>
            </a:pPr>
            <a:r>
              <a:rPr lang="en-US" sz="5400" dirty="0" smtClean="0">
                <a:latin typeface="Algerian" pitchFamily="82" charset="0"/>
              </a:rPr>
              <a:t> </a:t>
            </a:r>
          </a:p>
          <a:p>
            <a:pPr algn="ctr">
              <a:buFont typeface="Wingdings" pitchFamily="2" charset="2"/>
              <a:buNone/>
            </a:pPr>
            <a:r>
              <a:rPr lang="en-US" sz="5400" dirty="0" err="1" smtClean="0">
                <a:latin typeface="Algerian" pitchFamily="82" charset="0"/>
              </a:rPr>
              <a:t>verba</a:t>
            </a:r>
            <a:r>
              <a:rPr lang="en-US" sz="5400" dirty="0" smtClean="0">
                <a:latin typeface="Algerian" pitchFamily="82" charset="0"/>
              </a:rPr>
              <a:t> </a:t>
            </a:r>
            <a:r>
              <a:rPr lang="en-US" sz="5400" dirty="0" err="1" smtClean="0">
                <a:latin typeface="Algerian" pitchFamily="82" charset="0"/>
              </a:rPr>
              <a:t>sequentur</a:t>
            </a:r>
            <a:r>
              <a:rPr lang="en-US" sz="5400" dirty="0" smtClean="0">
                <a:latin typeface="Algerian" pitchFamily="82" charset="0"/>
              </a:rPr>
              <a:t>”</a:t>
            </a:r>
          </a:p>
          <a:p>
            <a:pPr>
              <a:buFont typeface="Wingdings" pitchFamily="2" charset="2"/>
              <a:buNone/>
            </a:pPr>
            <a:endParaRPr lang="en-US" sz="5400" dirty="0" smtClean="0">
              <a:latin typeface="Algerian" pitchFamily="82" charset="0"/>
            </a:endParaRPr>
          </a:p>
          <a:p>
            <a:pPr>
              <a:buFont typeface="Wingdings" pitchFamily="2" charset="2"/>
              <a:buNone/>
            </a:pPr>
            <a:r>
              <a:rPr lang="en-US" sz="5400" dirty="0" smtClean="0">
                <a:latin typeface="Algerian" pitchFamily="82" charset="0"/>
              </a:rPr>
              <a:t>						Cato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www.interpreter-training.com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62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www.interpreter-training.com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762000"/>
            <a:ext cx="6400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Algerian" pitchFamily="82" charset="0"/>
              </a:rPr>
              <a:t>“Grasp the meaning</a:t>
            </a:r>
          </a:p>
          <a:p>
            <a:pPr algn="ctr"/>
            <a:r>
              <a:rPr lang="en-US" sz="5400" dirty="0" smtClean="0">
                <a:latin typeface="Algerian" pitchFamily="82" charset="0"/>
              </a:rPr>
              <a:t>And the words will Follow”</a:t>
            </a:r>
          </a:p>
          <a:p>
            <a:endParaRPr lang="en-US" sz="4800" dirty="0" smtClean="0">
              <a:latin typeface="Algerian" pitchFamily="82" charset="0"/>
            </a:endParaRPr>
          </a:p>
          <a:p>
            <a:r>
              <a:rPr lang="en-US" sz="4800" dirty="0" smtClean="0">
                <a:latin typeface="Algerian" pitchFamily="82" charset="0"/>
              </a:rPr>
              <a:t>     					</a:t>
            </a:r>
            <a:r>
              <a:rPr lang="en-US" sz="4800" dirty="0" err="1" smtClean="0">
                <a:latin typeface="Algerian" pitchFamily="82" charset="0"/>
              </a:rPr>
              <a:t>cato</a:t>
            </a:r>
            <a:endParaRPr lang="en-US" sz="4800" dirty="0"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64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interpreter’s Job: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048000"/>
          </a:xfrm>
        </p:spPr>
        <p:txBody>
          <a:bodyPr/>
          <a:lstStyle/>
          <a:p>
            <a:r>
              <a:rPr lang="en-US" dirty="0" smtClean="0"/>
              <a:t>“The </a:t>
            </a:r>
            <a:r>
              <a:rPr lang="en-US" dirty="0"/>
              <a:t>basic function of the health care interpreter, as in other interpreter-mediated settings, is to provide a linguistic conversion from one language system into another in such a way that the original meaning is </a:t>
            </a:r>
            <a:r>
              <a:rPr lang="en-US" dirty="0" smtClean="0"/>
              <a:t>maintained</a:t>
            </a:r>
            <a:r>
              <a:rPr lang="en-US" dirty="0"/>
              <a:t>”</a:t>
            </a:r>
            <a:r>
              <a:rPr lang="en-US" dirty="0" smtClean="0"/>
              <a:t>. * 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www.interpreter-training.com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0" y="6019800"/>
            <a:ext cx="7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556260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r>
              <a:rPr lang="en-US" sz="1400" dirty="0" smtClean="0"/>
              <a:t>The </a:t>
            </a:r>
            <a:r>
              <a:rPr lang="en-US" sz="1400" dirty="0"/>
              <a:t>Role Of The Health Care Interpreter: An Evolving </a:t>
            </a:r>
            <a:r>
              <a:rPr lang="en-US" sz="1400" dirty="0" smtClean="0"/>
              <a:t>Dialogue” April </a:t>
            </a:r>
            <a:r>
              <a:rPr lang="en-US" sz="1400" dirty="0"/>
              <a:t>2001</a:t>
            </a:r>
          </a:p>
        </p:txBody>
      </p:sp>
    </p:spTree>
    <p:extLst>
      <p:ext uri="{BB962C8B-B14F-4D97-AF65-F5344CB8AC3E}">
        <p14:creationId xmlns:p14="http://schemas.microsoft.com/office/powerpoint/2010/main" val="8677723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6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6019800" cy="12192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5400" dirty="0" smtClean="0"/>
              <a:t>Consecutive Interpretation</a:t>
            </a:r>
          </a:p>
        </p:txBody>
      </p:sp>
      <p:sp>
        <p:nvSpPr>
          <p:cNvPr id="11271" name="Rectangle 7"/>
          <p:cNvSpPr>
            <a:spLocks noGrp="1" noChangeArrowheads="1"/>
          </p:cNvSpPr>
          <p:nvPr>
            <p:ph idx="1"/>
          </p:nvPr>
        </p:nvSpPr>
        <p:spPr>
          <a:xfrm>
            <a:off x="381000" y="1981200"/>
            <a:ext cx="8001000" cy="4144963"/>
          </a:xfrm>
        </p:spPr>
        <p:txBody>
          <a:bodyPr/>
          <a:lstStyle/>
          <a:p>
            <a:pPr eaLnBrk="1" hangingPunct="1"/>
            <a:r>
              <a:rPr lang="en-US" sz="3600" dirty="0" smtClean="0"/>
              <a:t>Improve your AIM</a:t>
            </a:r>
          </a:p>
          <a:p>
            <a:pPr lvl="1" eaLnBrk="1" hangingPunct="1"/>
            <a:r>
              <a:rPr lang="en-US" sz="3600" dirty="0" smtClean="0"/>
              <a:t>Attend</a:t>
            </a:r>
          </a:p>
          <a:p>
            <a:pPr lvl="2" eaLnBrk="1" hangingPunct="1"/>
            <a:r>
              <a:rPr lang="en-US" sz="3600" dirty="0" smtClean="0"/>
              <a:t>Sorry, you must pay</a:t>
            </a:r>
          </a:p>
          <a:p>
            <a:pPr lvl="1" eaLnBrk="1" hangingPunct="1"/>
            <a:r>
              <a:rPr lang="en-US" sz="3600" dirty="0" smtClean="0"/>
              <a:t>Inscribe</a:t>
            </a:r>
          </a:p>
          <a:p>
            <a:pPr lvl="2" eaLnBrk="1" hangingPunct="1"/>
            <a:r>
              <a:rPr lang="en-US" sz="3600" dirty="0" smtClean="0"/>
              <a:t>A picture is worth a 1000 words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www.interpreter-training.com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242980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2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2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2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2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2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autoUpdateAnimBg="0"/>
      <p:bldP spid="11271" grpId="0" build="p" bldLvl="2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533400"/>
            <a:ext cx="4648200" cy="1752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400" dirty="0" smtClean="0">
                <a:solidFill>
                  <a:schemeClr val="tx1"/>
                </a:solidFill>
              </a:rPr>
              <a:t/>
            </a:r>
            <a:br>
              <a:rPr lang="en-US" sz="4400" dirty="0" smtClean="0">
                <a:solidFill>
                  <a:schemeClr val="tx1"/>
                </a:solidFill>
              </a:rPr>
            </a:br>
            <a:r>
              <a:rPr lang="en-US" sz="7200" dirty="0" smtClean="0">
                <a:solidFill>
                  <a:schemeClr val="tx1"/>
                </a:solidFill>
              </a:rPr>
              <a:t>Note taking</a:t>
            </a:r>
            <a:r>
              <a:rPr lang="en-US" sz="6000" dirty="0" smtClean="0">
                <a:solidFill>
                  <a:schemeClr val="tx1"/>
                </a:solidFill>
              </a:rPr>
              <a:t/>
            </a:r>
            <a:br>
              <a:rPr lang="en-US" sz="6000" dirty="0" smtClean="0">
                <a:solidFill>
                  <a:schemeClr val="tx1"/>
                </a:solidFill>
              </a:rPr>
            </a:br>
            <a:endParaRPr lang="en-US" sz="6000" dirty="0" smtClean="0">
              <a:solidFill>
                <a:schemeClr val="tx1"/>
              </a:solidFill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762000" y="1981200"/>
            <a:ext cx="6858000" cy="34290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5400" dirty="0" smtClean="0"/>
              <a:t>Take notes in the </a:t>
            </a:r>
          </a:p>
          <a:p>
            <a:pPr eaLnBrk="1" hangingPunct="1">
              <a:lnSpc>
                <a:spcPct val="90000"/>
              </a:lnSpc>
            </a:pPr>
            <a:endParaRPr lang="en-US" sz="5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5800" u="sng" dirty="0" smtClean="0"/>
              <a:t>Source</a:t>
            </a:r>
            <a:r>
              <a:rPr lang="en-US" sz="5400" dirty="0" smtClean="0"/>
              <a:t> Language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/>
              <a:t>	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sz="1800" dirty="0" smtClean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www.interpreter-training.com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6650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 autoUpdateAnimBg="0"/>
      <p:bldP spid="70659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6096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400" dirty="0" smtClean="0">
                <a:solidFill>
                  <a:schemeClr val="tx1"/>
                </a:solidFill>
              </a:rPr>
              <a:t>Note-taking</a:t>
            </a:r>
            <a:r>
              <a:rPr lang="en-US" sz="4000" dirty="0" smtClean="0">
                <a:solidFill>
                  <a:schemeClr val="tx1"/>
                </a:solidFill>
              </a:rPr>
              <a:t/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i="1" dirty="0" smtClean="0">
                <a:solidFill>
                  <a:schemeClr val="tx1"/>
                </a:solidFill>
              </a:rPr>
              <a:t>Not one correct way</a:t>
            </a:r>
            <a:br>
              <a:rPr lang="en-US" sz="4000" i="1" dirty="0" smtClean="0">
                <a:solidFill>
                  <a:schemeClr val="tx1"/>
                </a:solidFill>
              </a:rPr>
            </a:br>
            <a:r>
              <a:rPr lang="en-US" sz="2400" i="1" dirty="0" smtClean="0">
                <a:solidFill>
                  <a:schemeClr val="tx1"/>
                </a:solidFill>
              </a:rPr>
              <a:t>Patricia </a:t>
            </a:r>
            <a:r>
              <a:rPr lang="en-US" sz="2400" i="1" dirty="0" err="1" smtClean="0">
                <a:solidFill>
                  <a:schemeClr val="tx1"/>
                </a:solidFill>
              </a:rPr>
              <a:t>Michelsen</a:t>
            </a:r>
            <a:r>
              <a:rPr lang="en-US" sz="2400" i="1" dirty="0" smtClean="0">
                <a:solidFill>
                  <a:schemeClr val="tx1"/>
                </a:solidFill>
              </a:rPr>
              <a:t>-King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76200" y="1752600"/>
            <a:ext cx="7848600" cy="4267200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sz="3800" dirty="0" smtClean="0"/>
              <a:t>Divide page in half.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800" dirty="0" smtClean="0"/>
              <a:t>Take notes vertically</a:t>
            </a:r>
          </a:p>
          <a:p>
            <a:pPr eaLnBrk="1" hangingPunct="1">
              <a:lnSpc>
                <a:spcPct val="90000"/>
              </a:lnSpc>
            </a:pPr>
            <a:endParaRPr lang="en-US" sz="3800" dirty="0" smtClean="0"/>
          </a:p>
          <a:p>
            <a:pPr eaLnBrk="1" hangingPunct="1">
              <a:lnSpc>
                <a:spcPct val="90000"/>
              </a:lnSpc>
            </a:pPr>
            <a:r>
              <a:rPr lang="en-US" sz="3800" dirty="0" smtClean="0"/>
              <a:t>Make notes simple and concise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800" dirty="0" smtClean="0"/>
              <a:t>	(Write main ideas, trigger words)</a:t>
            </a:r>
          </a:p>
          <a:p>
            <a:pPr eaLnBrk="1" hangingPunct="1">
              <a:lnSpc>
                <a:spcPct val="90000"/>
              </a:lnSpc>
            </a:pPr>
            <a:endParaRPr lang="en-US" sz="3800" dirty="0" smtClean="0"/>
          </a:p>
          <a:p>
            <a:pPr eaLnBrk="1" hangingPunct="1">
              <a:lnSpc>
                <a:spcPct val="90000"/>
              </a:lnSpc>
            </a:pPr>
            <a:r>
              <a:rPr lang="en-US" sz="3800" dirty="0" smtClean="0"/>
              <a:t>Draw, make your own symbols</a:t>
            </a:r>
          </a:p>
          <a:p>
            <a:pPr eaLnBrk="1" hangingPunct="1">
              <a:lnSpc>
                <a:spcPct val="90000"/>
              </a:lnSpc>
            </a:pPr>
            <a:endParaRPr lang="en-US" sz="3800" dirty="0" smtClean="0"/>
          </a:p>
          <a:p>
            <a:pPr eaLnBrk="1" hangingPunct="1">
              <a:lnSpc>
                <a:spcPct val="90000"/>
              </a:lnSpc>
            </a:pPr>
            <a:r>
              <a:rPr lang="en-US" sz="3800" dirty="0" smtClean="0"/>
              <a:t>Practice, practice, practice</a:t>
            </a:r>
          </a:p>
          <a:p>
            <a:pPr eaLnBrk="1" hangingPunct="1">
              <a:lnSpc>
                <a:spcPct val="90000"/>
              </a:lnSpc>
            </a:pPr>
            <a:endParaRPr lang="en-US" sz="3800" dirty="0" smtClean="0"/>
          </a:p>
          <a:p>
            <a:pPr eaLnBrk="1" hangingPunct="1">
              <a:lnSpc>
                <a:spcPct val="90000"/>
              </a:lnSpc>
            </a:pPr>
            <a:endParaRPr lang="en-US" sz="2100" dirty="0" smtClean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www.interpreter-training.com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7977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706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 autoUpdateAnimBg="0"/>
      <p:bldP spid="70659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60960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800" dirty="0" smtClean="0"/>
              <a:t>Consecutive Interpretation</a:t>
            </a:r>
          </a:p>
        </p:txBody>
      </p:sp>
      <p:sp>
        <p:nvSpPr>
          <p:cNvPr id="11271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Improve your AIM</a:t>
            </a:r>
          </a:p>
          <a:p>
            <a:pPr lvl="1" eaLnBrk="1" hangingPunct="1"/>
            <a:r>
              <a:rPr lang="en-US" smtClean="0"/>
              <a:t>Attend</a:t>
            </a:r>
          </a:p>
          <a:p>
            <a:pPr lvl="2" eaLnBrk="1" hangingPunct="1"/>
            <a:r>
              <a:rPr lang="en-US" smtClean="0"/>
              <a:t>Sorry, you must pay</a:t>
            </a:r>
          </a:p>
          <a:p>
            <a:pPr lvl="1" eaLnBrk="1" hangingPunct="1"/>
            <a:r>
              <a:rPr lang="en-US" smtClean="0"/>
              <a:t>Inscribe</a:t>
            </a:r>
          </a:p>
          <a:p>
            <a:pPr lvl="2" eaLnBrk="1" hangingPunct="1"/>
            <a:r>
              <a:rPr lang="en-US" smtClean="0"/>
              <a:t>A picture is worth a 1000 words</a:t>
            </a:r>
          </a:p>
          <a:p>
            <a:pPr lvl="1" eaLnBrk="1" hangingPunct="1"/>
            <a:r>
              <a:rPr lang="en-US" smtClean="0"/>
              <a:t>Memorize</a:t>
            </a:r>
          </a:p>
          <a:p>
            <a:pPr lvl="2" eaLnBrk="1" hangingPunct="1"/>
            <a:r>
              <a:rPr lang="en-US" smtClean="0"/>
              <a:t>Chain it together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www.interpreter-training.com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931442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2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2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2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2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2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2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2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2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2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autoUpdateAnimBg="0"/>
      <p:bldP spid="11271" grpId="0" build="p" bldLvl="2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6705600" cy="1524000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100000"/>
              </a:lnSpc>
            </a:pPr>
            <a:r>
              <a:rPr lang="en-US" dirty="0" smtClean="0"/>
              <a:t>The Chain Method</a:t>
            </a:r>
            <a:br>
              <a:rPr lang="en-US" dirty="0" smtClean="0"/>
            </a:br>
            <a:r>
              <a:rPr lang="en-US" sz="2800" dirty="0" smtClean="0"/>
              <a:t>“A chain is as strong as its weakest link”</a:t>
            </a:r>
            <a:br>
              <a:rPr lang="en-US" sz="2800" dirty="0" smtClean="0"/>
            </a:br>
            <a:endParaRPr lang="en-US" sz="2800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Visualization 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The Linking Rules:</a:t>
            </a:r>
          </a:p>
          <a:p>
            <a:pPr lvl="1" eaLnBrk="1" hangingPunct="1"/>
            <a:r>
              <a:rPr lang="en-US" dirty="0" smtClean="0"/>
              <a:t>It is all about you</a:t>
            </a:r>
          </a:p>
          <a:p>
            <a:pPr lvl="1" eaLnBrk="1" hangingPunct="1"/>
            <a:r>
              <a:rPr lang="en-US" dirty="0" smtClean="0"/>
              <a:t>Size does matter</a:t>
            </a:r>
          </a:p>
          <a:p>
            <a:pPr lvl="1" eaLnBrk="1" hangingPunct="1"/>
            <a:r>
              <a:rPr lang="en-US" dirty="0" smtClean="0"/>
              <a:t>Go ahead be silly</a:t>
            </a:r>
          </a:p>
          <a:p>
            <a:pPr lvl="1" eaLnBrk="1" hangingPunct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www.interpreter-training.com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49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utoUpdateAnimBg="0"/>
      <p:bldP spid="22531" grpId="0" build="p" bldLvl="2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6"/>
          <p:cNvSpPr>
            <a:spLocks noGrp="1" noChangeArrowheads="1"/>
          </p:cNvSpPr>
          <p:nvPr>
            <p:ph type="title"/>
          </p:nvPr>
        </p:nvSpPr>
        <p:spPr>
          <a:xfrm>
            <a:off x="13063" y="381000"/>
            <a:ext cx="6768737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5400" dirty="0" smtClean="0"/>
              <a:t>Dissecting Consecutive</a:t>
            </a:r>
          </a:p>
        </p:txBody>
      </p:sp>
      <p:sp>
        <p:nvSpPr>
          <p:cNvPr id="12295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The formula is in the question</a:t>
            </a:r>
          </a:p>
          <a:p>
            <a:pPr lvl="1" eaLnBrk="1" hangingPunct="1"/>
            <a:r>
              <a:rPr lang="en-US" sz="3200" dirty="0" smtClean="0"/>
              <a:t>Mental templates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3200" dirty="0" smtClean="0"/>
          </a:p>
          <a:p>
            <a:pPr eaLnBrk="1" hangingPunct="1"/>
            <a:r>
              <a:rPr lang="en-US" sz="3600" dirty="0" smtClean="0"/>
              <a:t>The long answer: tell me about  it</a:t>
            </a:r>
          </a:p>
          <a:p>
            <a:pPr lvl="1" eaLnBrk="1" hangingPunct="1"/>
            <a:r>
              <a:rPr lang="en-US" sz="3200" dirty="0" smtClean="0"/>
              <a:t>Mental pictures </a:t>
            </a:r>
            <a:r>
              <a:rPr lang="en-US" sz="3200" dirty="0" smtClean="0">
                <a:cs typeface="Arial" charset="0"/>
              </a:rPr>
              <a:t>“A chain is as strong as its weakest link”</a:t>
            </a:r>
          </a:p>
          <a:p>
            <a:pPr lvl="1" eaLnBrk="1" hangingPunct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www.interpreter-training.com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7373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2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 autoUpdateAnimBg="0"/>
      <p:bldP spid="12295" grpId="0" build="p" bldLvl="2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6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6096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6000" dirty="0" smtClean="0"/>
              <a:t>Sight Translation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idx="1"/>
          </p:nvPr>
        </p:nvSpPr>
        <p:spPr>
          <a:xfrm>
            <a:off x="533400" y="1524000"/>
            <a:ext cx="6324600" cy="4038600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 smtClean="0"/>
              <a:t>READING FOR CONTENT</a:t>
            </a:r>
          </a:p>
          <a:p>
            <a:pPr lvl="1" eaLnBrk="1" hangingPunct="1"/>
            <a:r>
              <a:rPr lang="en-US" b="1" dirty="0" smtClean="0"/>
              <a:t>The source is the key</a:t>
            </a:r>
          </a:p>
          <a:p>
            <a:pPr lvl="1" eaLnBrk="1" hangingPunct="1"/>
            <a:r>
              <a:rPr lang="en-US" b="1" dirty="0" smtClean="0"/>
              <a:t>What’s the big idea?</a:t>
            </a:r>
            <a:endParaRPr lang="en-US" dirty="0" smtClean="0"/>
          </a:p>
          <a:p>
            <a:pPr eaLnBrk="1" hangingPunct="1"/>
            <a:r>
              <a:rPr lang="en-US" b="1" dirty="0" smtClean="0"/>
              <a:t>CHUNKING</a:t>
            </a:r>
          </a:p>
          <a:p>
            <a:pPr lvl="1" eaLnBrk="1" hangingPunct="1"/>
            <a:r>
              <a:rPr lang="en-US" b="1" dirty="0" smtClean="0"/>
              <a:t>Let me break it down for you</a:t>
            </a:r>
          </a:p>
          <a:p>
            <a:pPr eaLnBrk="1" hangingPunct="1"/>
            <a:r>
              <a:rPr lang="en-US" b="1" dirty="0" smtClean="0"/>
              <a:t>DELIVERY</a:t>
            </a:r>
          </a:p>
          <a:p>
            <a:pPr lvl="1" eaLnBrk="1" hangingPunct="1"/>
            <a:r>
              <a:rPr lang="en-US" b="1" dirty="0" smtClean="0"/>
              <a:t>Nice and easy</a:t>
            </a:r>
          </a:p>
          <a:p>
            <a:pPr lvl="1" eaLnBrk="1" hangingPunct="1"/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www.interpreter-training.com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401354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1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 autoUpdateAnimBg="0"/>
      <p:bldP spid="7175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www.interpreter-training.com</a:t>
            </a: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0" y="2917686"/>
            <a:ext cx="4323806" cy="914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Ipso </a:t>
            </a:r>
            <a:r>
              <a:rPr lang="en-US" sz="2800" dirty="0" err="1"/>
              <a:t>ludme</a:t>
            </a:r>
            <a:r>
              <a:rPr lang="en-US" sz="2800" dirty="0"/>
              <a:t> serums </a:t>
            </a:r>
          </a:p>
        </p:txBody>
      </p:sp>
      <p:sp>
        <p:nvSpPr>
          <p:cNvPr id="6" name="Oval 5"/>
          <p:cNvSpPr/>
          <p:nvPr/>
        </p:nvSpPr>
        <p:spPr>
          <a:xfrm>
            <a:off x="2161903" y="1631141"/>
            <a:ext cx="3104606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TARGET</a:t>
            </a:r>
            <a:endParaRPr lang="en-US" sz="3600" dirty="0"/>
          </a:p>
        </p:txBody>
      </p:sp>
      <p:sp>
        <p:nvSpPr>
          <p:cNvPr id="8" name="Bent Arrow 7"/>
          <p:cNvSpPr/>
          <p:nvPr/>
        </p:nvSpPr>
        <p:spPr>
          <a:xfrm>
            <a:off x="1297577" y="1905001"/>
            <a:ext cx="902426" cy="101268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724400" y="2854047"/>
            <a:ext cx="4401094" cy="914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/>
              <a:t>Iexus</a:t>
            </a:r>
            <a:r>
              <a:rPr lang="en-US" sz="2800" dirty="0" smtClean="0"/>
              <a:t> to maxims tau</a:t>
            </a:r>
            <a:endParaRPr lang="en-US" sz="28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886200" y="1531005"/>
            <a:ext cx="2013041" cy="1386681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6200" y="2518301"/>
            <a:ext cx="1001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READ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209923" y="1150241"/>
            <a:ext cx="20521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INTERPRET</a:t>
            </a:r>
            <a:endParaRPr lang="en-US" sz="3200" b="1" dirty="0"/>
          </a:p>
        </p:txBody>
      </p:sp>
      <p:sp>
        <p:nvSpPr>
          <p:cNvPr id="16" name="TextBox 15"/>
          <p:cNvSpPr txBox="1"/>
          <p:nvPr/>
        </p:nvSpPr>
        <p:spPr>
          <a:xfrm flipH="1">
            <a:off x="5181600" y="2088341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READ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34791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3" grpId="0"/>
      <p:bldP spid="14" grpId="0"/>
      <p:bldP spid="1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6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6096000" cy="137160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5400" dirty="0" smtClean="0"/>
              <a:t>Sight Translation Delivery Exercises</a:t>
            </a:r>
          </a:p>
        </p:txBody>
      </p:sp>
      <p:sp>
        <p:nvSpPr>
          <p:cNvPr id="9223" name="Rectangle 7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5410200" cy="42672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/>
            <a:r>
              <a:rPr lang="en-US" b="1" dirty="0" smtClean="0"/>
              <a:t>Reading aloud</a:t>
            </a:r>
          </a:p>
          <a:p>
            <a:pPr eaLnBrk="1" hangingPunct="1"/>
            <a:endParaRPr lang="en-US" b="1" dirty="0" smtClean="0"/>
          </a:p>
          <a:p>
            <a:pPr eaLnBrk="1" hangingPunct="1"/>
            <a:r>
              <a:rPr lang="en-US" b="1" dirty="0" smtClean="0"/>
              <a:t>Expanding</a:t>
            </a:r>
          </a:p>
          <a:p>
            <a:pPr eaLnBrk="1" hangingPunct="1"/>
            <a:endParaRPr lang="en-US" b="1" dirty="0" smtClean="0"/>
          </a:p>
          <a:p>
            <a:pPr eaLnBrk="1" hangingPunct="1"/>
            <a:r>
              <a:rPr lang="en-US" b="1" dirty="0" smtClean="0"/>
              <a:t>Compressing</a:t>
            </a:r>
          </a:p>
          <a:p>
            <a:pPr eaLnBrk="1" hangingPunct="1"/>
            <a:endParaRPr lang="en-US" b="1" dirty="0" smtClean="0"/>
          </a:p>
          <a:p>
            <a:pPr eaLnBrk="1" hangingPunct="1"/>
            <a:r>
              <a:rPr lang="en-US" b="1" dirty="0" smtClean="0"/>
              <a:t>Word/Meaning Substitution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www.interpreter-training.com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465147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2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2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2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autoUpdateAnimBg="0"/>
      <p:bldP spid="9223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2" y="1461516"/>
            <a:ext cx="8799576" cy="39349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2" y="1461516"/>
            <a:ext cx="8799576" cy="39349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2" y="1461516"/>
            <a:ext cx="8799576" cy="39349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2" y="1461516"/>
            <a:ext cx="8799576" cy="39349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2" y="1461516"/>
            <a:ext cx="8799576" cy="39349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90600" y="208957"/>
            <a:ext cx="43971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SIMULTANEOUS</a:t>
            </a:r>
            <a:r>
              <a:rPr lang="en-US" sz="4400" dirty="0" smtClean="0"/>
              <a:t>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59942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1994 Starting 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interpreter as conduit </a:t>
            </a:r>
          </a:p>
          <a:p>
            <a:r>
              <a:rPr lang="en-US" dirty="0" smtClean="0"/>
              <a:t>The </a:t>
            </a:r>
            <a:r>
              <a:rPr lang="en-US" dirty="0"/>
              <a:t>interpreter as manager of the cross-cultural/cross language mediated clinical encounter </a:t>
            </a:r>
          </a:p>
          <a:p>
            <a:r>
              <a:rPr lang="en-US" dirty="0" smtClean="0"/>
              <a:t>The </a:t>
            </a:r>
            <a:r>
              <a:rPr lang="en-US" dirty="0"/>
              <a:t>incremental intervention model </a:t>
            </a:r>
          </a:p>
          <a:p>
            <a:r>
              <a:rPr lang="en-US" dirty="0" smtClean="0"/>
              <a:t>The </a:t>
            </a:r>
            <a:r>
              <a:rPr lang="en-US" dirty="0"/>
              <a:t>interpreter as embedded in her cultural-linguistic community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www.interpreter-training.com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8217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04800"/>
            <a:ext cx="6096000" cy="1143000"/>
          </a:xfrm>
        </p:spPr>
        <p:txBody>
          <a:bodyPr/>
          <a:lstStyle/>
          <a:p>
            <a:pPr eaLnBrk="1" hangingPunct="1"/>
            <a:r>
              <a:rPr lang="en-US" sz="5400" dirty="0" smtClean="0"/>
              <a:t>Shadowing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28600" y="1600200"/>
            <a:ext cx="7391400" cy="3962400"/>
          </a:xfrm>
        </p:spPr>
        <p:txBody>
          <a:bodyPr>
            <a:noAutofit/>
          </a:bodyPr>
          <a:lstStyle/>
          <a:p>
            <a:pPr marL="457200" indent="-457200" eaLnBrk="1" hangingPunct="1"/>
            <a:r>
              <a:rPr lang="en-US" sz="2800" dirty="0" smtClean="0"/>
              <a:t>Target language</a:t>
            </a:r>
          </a:p>
          <a:p>
            <a:pPr marL="457200" indent="-457200" eaLnBrk="1" hangingPunct="1"/>
            <a:r>
              <a:rPr lang="en-US" sz="2800" dirty="0" smtClean="0"/>
              <a:t>Select media</a:t>
            </a:r>
          </a:p>
          <a:p>
            <a:pPr marL="457200" indent="-457200" eaLnBrk="1" hangingPunct="1"/>
            <a:r>
              <a:rPr lang="en-US" sz="2800" dirty="0" smtClean="0"/>
              <a:t>Increase “</a:t>
            </a:r>
            <a:r>
              <a:rPr lang="en-US" sz="2800" dirty="0" err="1" smtClean="0"/>
              <a:t>decalage</a:t>
            </a:r>
            <a:r>
              <a:rPr lang="en-US" sz="2800" dirty="0" smtClean="0"/>
              <a:t>”</a:t>
            </a:r>
          </a:p>
          <a:p>
            <a:pPr marL="457200" indent="-457200" eaLnBrk="1" hangingPunct="1"/>
            <a:r>
              <a:rPr lang="en-US" sz="2800" dirty="0" smtClean="0"/>
              <a:t>Days:</a:t>
            </a:r>
          </a:p>
          <a:p>
            <a:pPr marL="876300" lvl="1" indent="-419100" eaLnBrk="1" hangingPunct="1">
              <a:buFont typeface="Wingdings" pitchFamily="2" charset="2"/>
              <a:buNone/>
            </a:pPr>
            <a:r>
              <a:rPr lang="en-US" sz="2400" dirty="0" smtClean="0"/>
              <a:t>1.  Shadow</a:t>
            </a:r>
          </a:p>
          <a:p>
            <a:pPr marL="876300" lvl="1" indent="-419100" eaLnBrk="1" hangingPunct="1">
              <a:buFont typeface="Wingdings" pitchFamily="2" charset="2"/>
              <a:buNone/>
            </a:pPr>
            <a:r>
              <a:rPr lang="en-US" sz="2400" dirty="0" smtClean="0"/>
              <a:t>2.  Shadow after 3 words</a:t>
            </a:r>
          </a:p>
          <a:p>
            <a:pPr marL="876300" lvl="1" indent="-419100" eaLnBrk="1" hangingPunct="1">
              <a:buFont typeface="Wingdings" pitchFamily="2" charset="2"/>
              <a:buNone/>
            </a:pPr>
            <a:r>
              <a:rPr lang="en-US" sz="2400" dirty="0" smtClean="0"/>
              <a:t>3. Shadow after 5 words</a:t>
            </a:r>
          </a:p>
          <a:p>
            <a:pPr marL="876300" lvl="1" indent="-419100" eaLnBrk="1" hangingPunct="1">
              <a:buFont typeface="Wingdings" pitchFamily="2" charset="2"/>
              <a:buNone/>
            </a:pPr>
            <a:r>
              <a:rPr lang="en-US" sz="2400" dirty="0" smtClean="0"/>
              <a:t>4 to 7. Shadow increasing number of words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www.interpreter-training.com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125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76200" y="2892862"/>
            <a:ext cx="8839200" cy="1292662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5400" dirty="0" smtClean="0">
                <a:solidFill>
                  <a:schemeClr val="hlink"/>
                </a:solidFill>
              </a:rPr>
              <a:t>www.interpreter-training.com</a:t>
            </a:r>
            <a:endParaRPr lang="en-US" sz="5400" dirty="0">
              <a:solidFill>
                <a:schemeClr val="hlink"/>
              </a:solidFill>
            </a:endParaRPr>
          </a:p>
          <a:p>
            <a:endParaRPr lang="en-US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www.interpreter-training.com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25918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Incremental Intervention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 smtClean="0"/>
              <a:t>The interpreter as a: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Conduit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Clarifier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Cultural Broker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Advocate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www.interpreter-training.com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557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Interpreter as a Conduit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things first</a:t>
            </a:r>
          </a:p>
          <a:p>
            <a:r>
              <a:rPr lang="en-US" dirty="0" smtClean="0"/>
              <a:t>Interpret always in the first person</a:t>
            </a:r>
          </a:p>
          <a:p>
            <a:r>
              <a:rPr lang="en-US" dirty="0" smtClean="0"/>
              <a:t>Refer to yourself using the 3</a:t>
            </a:r>
            <a:r>
              <a:rPr lang="en-US" baseline="30000" dirty="0" smtClean="0"/>
              <a:t>rd</a:t>
            </a:r>
            <a:r>
              <a:rPr lang="en-US" dirty="0" smtClean="0"/>
              <a:t> person as in “the Interpreter…”</a:t>
            </a:r>
          </a:p>
          <a:p>
            <a:r>
              <a:rPr lang="en-US" dirty="0" smtClean="0"/>
              <a:t>Interpret everything that is said </a:t>
            </a:r>
          </a:p>
          <a:p>
            <a:pPr lvl="1"/>
            <a:r>
              <a:rPr lang="en-US" dirty="0" smtClean="0"/>
              <a:t>Be accurate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www.interpreter-training.com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731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2697162"/>
          </a:xfrm>
        </p:spPr>
        <p:txBody>
          <a:bodyPr>
            <a:noAutofit/>
          </a:bodyPr>
          <a:lstStyle/>
          <a:p>
            <a:r>
              <a:rPr lang="en-US" sz="6000" dirty="0" smtClean="0"/>
              <a:t>Accuracy and Completeness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743200"/>
            <a:ext cx="8305800" cy="2514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5400" dirty="0"/>
          </a:p>
          <a:p>
            <a:pPr marL="0" indent="0" algn="ctr">
              <a:buNone/>
            </a:pPr>
            <a:r>
              <a:rPr lang="en-US" sz="5400" dirty="0" smtClean="0"/>
              <a:t>SUCH AN EASY CONCEPT!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www.interpreter-training.com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825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 is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382000" cy="46021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In  a Medical encounter:</a:t>
            </a:r>
          </a:p>
          <a:p>
            <a:pPr lvl="1"/>
            <a:r>
              <a:rPr lang="en-US" sz="3600" dirty="0" smtClean="0"/>
              <a:t>The Interpreter is part of a team looking out for the well being of the patient and…</a:t>
            </a:r>
          </a:p>
          <a:p>
            <a:pPr lvl="1"/>
            <a:r>
              <a:rPr lang="en-US" sz="3600" dirty="0" smtClean="0"/>
              <a:t> Should </a:t>
            </a:r>
            <a:r>
              <a:rPr lang="en-US" sz="3600" dirty="0"/>
              <a:t>not be a passive </a:t>
            </a:r>
            <a:r>
              <a:rPr lang="en-US" sz="3600" dirty="0" smtClean="0"/>
              <a:t>party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www.interpreter-training.com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865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Being Accurate 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382000" cy="4602163"/>
          </a:xfrm>
        </p:spPr>
        <p:txBody>
          <a:bodyPr/>
          <a:lstStyle/>
          <a:p>
            <a:pPr lvl="1"/>
            <a:endParaRPr lang="en-US" dirty="0" smtClean="0"/>
          </a:p>
          <a:p>
            <a:pPr lvl="1"/>
            <a:r>
              <a:rPr lang="en-US" sz="3200" dirty="0" smtClean="0"/>
              <a:t>Fidelity </a:t>
            </a:r>
            <a:r>
              <a:rPr lang="en-US" sz="3200" dirty="0"/>
              <a:t>may require negotiated explanations</a:t>
            </a:r>
          </a:p>
          <a:p>
            <a:pPr lvl="1"/>
            <a:r>
              <a:rPr lang="en-US" sz="3200" dirty="0" smtClean="0"/>
              <a:t>Interpreter may have to resolve cultural differences between parties</a:t>
            </a:r>
          </a:p>
          <a:p>
            <a:pPr lvl="1"/>
            <a:r>
              <a:rPr lang="en-US" sz="3200" dirty="0" smtClean="0"/>
              <a:t>Must be transparent at all times</a:t>
            </a:r>
          </a:p>
          <a:p>
            <a:pPr lvl="1"/>
            <a:r>
              <a:rPr lang="en-US" sz="3200" dirty="0" smtClean="0"/>
              <a:t>Must never speak for any of the parties</a:t>
            </a:r>
          </a:p>
          <a:p>
            <a:pPr lvl="1"/>
            <a:r>
              <a:rPr lang="en-US" sz="3200" dirty="0"/>
              <a:t>What about gestures?</a:t>
            </a:r>
          </a:p>
          <a:p>
            <a:pPr lvl="1"/>
            <a:endParaRPr lang="en-US" sz="32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www.interpreter-training.com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799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FF00"/>
      </a:dk1>
      <a:lt1>
        <a:sysClr val="window" lastClr="00000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FF00"/>
      </a:dk1>
      <a:lt1>
        <a:sysClr val="window" lastClr="00000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</TotalTime>
  <Words>976</Words>
  <Application>Microsoft Office PowerPoint</Application>
  <PresentationFormat>On-screen Show (4:3)</PresentationFormat>
  <Paragraphs>300</Paragraphs>
  <Slides>41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Communication </vt:lpstr>
      <vt:lpstr>What is communication?</vt:lpstr>
      <vt:lpstr>The interpreter’s Job:</vt:lpstr>
      <vt:lpstr>1994 Starting Point</vt:lpstr>
      <vt:lpstr>The Incremental Intervention Model</vt:lpstr>
      <vt:lpstr>Interpreter as a Conduit</vt:lpstr>
      <vt:lpstr>Accuracy and Completeness</vt:lpstr>
      <vt:lpstr>Or is it?</vt:lpstr>
      <vt:lpstr>Being Accurate </vt:lpstr>
      <vt:lpstr>Conduit in the Medical Setting</vt:lpstr>
      <vt:lpstr>Interpreter as a Clarifier</vt:lpstr>
      <vt:lpstr>Overcoming barriers</vt:lpstr>
      <vt:lpstr>Overcoming Barriers</vt:lpstr>
      <vt:lpstr>Interpreter as an Advocate</vt:lpstr>
      <vt:lpstr>Interpreter as a Cultural Broker</vt:lpstr>
      <vt:lpstr>What’s my role</vt:lpstr>
      <vt:lpstr>So you want to  be  an Interpreter?</vt:lpstr>
      <vt:lpstr>Interpreting Style</vt:lpstr>
      <vt:lpstr>Agustin’s Golden Rule  </vt:lpstr>
      <vt:lpstr>David Kolb’s Learning Cycle</vt:lpstr>
      <vt:lpstr>PowerPoint Presentation</vt:lpstr>
      <vt:lpstr>David Kolb’s Learning Cycle</vt:lpstr>
      <vt:lpstr>Consecutive Interpretation</vt:lpstr>
      <vt:lpstr>Consecutive is the Most Reliable  Form of Interpretation   </vt:lpstr>
      <vt:lpstr>Consecutive Patricia Michelsen-King </vt:lpstr>
      <vt:lpstr>Being there</vt:lpstr>
      <vt:lpstr>Idioms</vt:lpstr>
      <vt:lpstr>PowerPoint Presentation</vt:lpstr>
      <vt:lpstr>PowerPoint Presentation</vt:lpstr>
      <vt:lpstr>Consecutive Interpretation</vt:lpstr>
      <vt:lpstr> Note taking </vt:lpstr>
      <vt:lpstr>Note-taking Not one correct way Patricia Michelsen-King</vt:lpstr>
      <vt:lpstr>Consecutive Interpretation</vt:lpstr>
      <vt:lpstr>The Chain Method “A chain is as strong as its weakest link” </vt:lpstr>
      <vt:lpstr>Dissecting Consecutive</vt:lpstr>
      <vt:lpstr>Sight Translation</vt:lpstr>
      <vt:lpstr>PowerPoint Presentation</vt:lpstr>
      <vt:lpstr>Sight Translation Delivery Exercises</vt:lpstr>
      <vt:lpstr>PowerPoint Presentation</vt:lpstr>
      <vt:lpstr>Shadowing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la Mora interpreter training</dc:title>
  <dc:creator>Rodrigo A.  de la Mora</dc:creator>
  <cp:lastModifiedBy>Agustin</cp:lastModifiedBy>
  <cp:revision>58</cp:revision>
  <cp:lastPrinted>2010-10-20T14:54:18Z</cp:lastPrinted>
  <dcterms:created xsi:type="dcterms:W3CDTF">2010-10-20T14:35:51Z</dcterms:created>
  <dcterms:modified xsi:type="dcterms:W3CDTF">2013-11-21T21:22:55Z</dcterms:modified>
</cp:coreProperties>
</file>